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55"/>
  </p:notesMasterIdLst>
  <p:handoutMasterIdLst>
    <p:handoutMasterId r:id="rId56"/>
  </p:handoutMasterIdLst>
  <p:sldIdLst>
    <p:sldId id="576" r:id="rId2"/>
    <p:sldId id="629" r:id="rId3"/>
    <p:sldId id="630" r:id="rId4"/>
    <p:sldId id="608" r:id="rId5"/>
    <p:sldId id="627" r:id="rId6"/>
    <p:sldId id="631" r:id="rId7"/>
    <p:sldId id="577" r:id="rId8"/>
    <p:sldId id="597" r:id="rId9"/>
    <p:sldId id="583" r:id="rId10"/>
    <p:sldId id="584" r:id="rId11"/>
    <p:sldId id="585" r:id="rId12"/>
    <p:sldId id="586" r:id="rId13"/>
    <p:sldId id="587" r:id="rId14"/>
    <p:sldId id="588" r:id="rId15"/>
    <p:sldId id="502" r:id="rId16"/>
    <p:sldId id="589" r:id="rId17"/>
    <p:sldId id="590" r:id="rId18"/>
    <p:sldId id="591" r:id="rId19"/>
    <p:sldId id="592" r:id="rId20"/>
    <p:sldId id="593" r:id="rId21"/>
    <p:sldId id="594" r:id="rId22"/>
    <p:sldId id="566" r:id="rId23"/>
    <p:sldId id="596" r:id="rId24"/>
    <p:sldId id="598" r:id="rId25"/>
    <p:sldId id="599" r:id="rId26"/>
    <p:sldId id="600" r:id="rId27"/>
    <p:sldId id="601" r:id="rId28"/>
    <p:sldId id="603" r:id="rId29"/>
    <p:sldId id="604" r:id="rId30"/>
    <p:sldId id="605" r:id="rId31"/>
    <p:sldId id="606" r:id="rId32"/>
    <p:sldId id="607" r:id="rId33"/>
    <p:sldId id="609" r:id="rId34"/>
    <p:sldId id="602" r:id="rId35"/>
    <p:sldId id="610" r:id="rId36"/>
    <p:sldId id="611" r:id="rId37"/>
    <p:sldId id="613" r:id="rId38"/>
    <p:sldId id="614" r:id="rId39"/>
    <p:sldId id="615" r:id="rId40"/>
    <p:sldId id="612" r:id="rId41"/>
    <p:sldId id="616" r:id="rId42"/>
    <p:sldId id="618" r:id="rId43"/>
    <p:sldId id="619" r:id="rId44"/>
    <p:sldId id="620" r:id="rId45"/>
    <p:sldId id="617" r:id="rId46"/>
    <p:sldId id="621" r:id="rId47"/>
    <p:sldId id="623" r:id="rId48"/>
    <p:sldId id="624" r:id="rId49"/>
    <p:sldId id="626" r:id="rId50"/>
    <p:sldId id="625" r:id="rId51"/>
    <p:sldId id="622" r:id="rId52"/>
    <p:sldId id="581" r:id="rId53"/>
    <p:sldId id="628" r:id="rId5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9BD"/>
    <a:srgbClr val="A6A6A6"/>
    <a:srgbClr val="4864AD"/>
    <a:srgbClr val="5E6C90"/>
    <a:srgbClr val="FBB0B3"/>
    <a:srgbClr val="00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5332" autoAdjust="0"/>
  </p:normalViewPr>
  <p:slideViewPr>
    <p:cSldViewPr snapToGrid="0">
      <p:cViewPr varScale="1">
        <p:scale>
          <a:sx n="76" d="100"/>
          <a:sy n="76" d="100"/>
        </p:scale>
        <p:origin x="51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 dirty="0">
              <a:latin typeface="Montserrat SemiBold" panose="00000700000000000000" pitchFamily="2" charset="-5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5" y="0"/>
            <a:ext cx="2946345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8A1D09E4-75C4-4DAD-86DA-1A93027C5541}" type="datetimeFigureOut">
              <a:rPr lang="ru-RU" smtClean="0">
                <a:latin typeface="Montserrat SemiBold" panose="00000700000000000000" pitchFamily="2" charset="-52"/>
              </a:rPr>
              <a:pPr/>
              <a:t>04.04.2023</a:t>
            </a:fld>
            <a:endParaRPr lang="ru-RU" dirty="0">
              <a:latin typeface="Montserrat SemiBold" panose="00000700000000000000" pitchFamily="2" charset="-5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346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 dirty="0">
              <a:latin typeface="Montserrat SemiBold" panose="00000700000000000000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5" y="9428801"/>
            <a:ext cx="2946345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3FBC0380-2399-44FF-A128-EF1F935AFAAB}" type="slidenum">
              <a:rPr lang="ru-RU" smtClean="0">
                <a:latin typeface="Montserrat SemiBold" panose="00000700000000000000" pitchFamily="2" charset="-52"/>
              </a:rPr>
              <a:pPr/>
              <a:t>‹#›</a:t>
            </a:fld>
            <a:endParaRPr lang="ru-RU" dirty="0"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4097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055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l">
              <a:defRPr sz="1200"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8055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r">
              <a:defRPr sz="1200">
                <a:latin typeface="Montserrat SemiBold" panose="00000700000000000000" pitchFamily="2" charset="-52"/>
              </a:defRPr>
            </a:lvl1pPr>
          </a:lstStyle>
          <a:p>
            <a:fld id="{BFE64B60-CBC2-41B2-ABB9-1A473ADC74FB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0" tIns="45650" rIns="91300" bIns="4565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0" tIns="45650" rIns="91300" bIns="4565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l">
              <a:defRPr sz="1200"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r">
              <a:defRPr sz="1200">
                <a:latin typeface="Montserrat SemiBold" panose="00000700000000000000" pitchFamily="2" charset="-52"/>
              </a:defRPr>
            </a:lvl1pPr>
          </a:lstStyle>
          <a:p>
            <a:fld id="{BB119755-2E80-405B-AD46-C4EF48A18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SemiBold" panose="00000700000000000000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449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56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54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00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696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763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60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951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65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139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14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56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025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301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672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641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776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833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624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668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254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5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293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97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8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74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16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623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9755-2E80-405B-AD46-C4EF48A189E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78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24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Montserrat SemiBold" panose="00000700000000000000" pitchFamily="2" charset="-52"/>
              </a:defRPr>
            </a:lvl1pPr>
            <a:lvl2pPr>
              <a:defRPr>
                <a:latin typeface="Montserrat SemiBold" panose="00000700000000000000" pitchFamily="2" charset="-52"/>
              </a:defRPr>
            </a:lvl2pPr>
            <a:lvl3pPr>
              <a:defRPr>
                <a:latin typeface="Montserrat SemiBold" panose="00000700000000000000" pitchFamily="2" charset="-52"/>
              </a:defRPr>
            </a:lvl3pPr>
            <a:lvl4pPr>
              <a:defRPr>
                <a:latin typeface="Montserrat SemiBold" panose="00000700000000000000" pitchFamily="2" charset="-52"/>
              </a:defRPr>
            </a:lvl4pPr>
            <a:lvl5pPr>
              <a:defRPr>
                <a:latin typeface="Montserrat SemiBold" panose="000007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fld id="{73D977E7-8628-4B4F-BD43-549E9F09754D}" type="datetime1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4697" y="6391757"/>
            <a:ext cx="5890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36DA149-D09C-47C1-B360-0B69C4A6CB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10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Montserrat SemiBold" panose="00000700000000000000" pitchFamily="2" charset="-52"/>
              </a:defRPr>
            </a:lvl1pPr>
            <a:lvl2pPr>
              <a:defRPr>
                <a:latin typeface="Montserrat SemiBold" panose="00000700000000000000" pitchFamily="2" charset="-52"/>
              </a:defRPr>
            </a:lvl2pPr>
            <a:lvl3pPr>
              <a:defRPr>
                <a:latin typeface="Montserrat SemiBold" panose="00000700000000000000" pitchFamily="2" charset="-52"/>
              </a:defRPr>
            </a:lvl3pPr>
            <a:lvl4pPr>
              <a:defRPr>
                <a:latin typeface="Montserrat SemiBold" panose="00000700000000000000" pitchFamily="2" charset="-52"/>
              </a:defRPr>
            </a:lvl4pPr>
            <a:lvl5pPr>
              <a:defRPr>
                <a:latin typeface="Montserrat SemiBold" panose="000007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fld id="{9C5B0EE8-B64D-4152-9883-986F2770C208}" type="datetime1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4697" y="6391757"/>
            <a:ext cx="5890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36DA149-D09C-47C1-B360-0B69C4A6CB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01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1BB1E1E0-4A92-4315-8076-843A765AA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Montserrat" panose="00000500000000000000" pitchFamily="2" charset="-5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08E14F4D-FAEB-48B7-B976-E0808C1EE0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>
                <a:latin typeface="Montserrat" panose="00000500000000000000" pitchFamily="2" charset="-52"/>
              </a:defRPr>
            </a:lvl1pPr>
          </a:lstStyle>
          <a:p>
            <a:pPr>
              <a:defRPr/>
            </a:pPr>
            <a:fld id="{BA694738-3359-4EEE-9573-49DAE85B0C3D}" type="datetimeFigureOut">
              <a:rPr lang="en-US" altLang="ru-RU" smtClean="0"/>
              <a:pPr>
                <a:defRPr/>
              </a:pPr>
              <a:t>4/4/2023</a:t>
            </a:fld>
            <a:endParaRPr lang="en-US" altLang="ru-RU" dirty="0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BA1608A-EBC9-4EBB-B36E-4430BD44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4697" y="6391757"/>
            <a:ext cx="589005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Montserrat" panose="00000500000000000000" pitchFamily="2" charset="-52"/>
              </a:defRPr>
            </a:lvl1pPr>
          </a:lstStyle>
          <a:p>
            <a:pPr>
              <a:defRPr/>
            </a:pPr>
            <a:fld id="{8FB0DB7E-CAD4-453C-9A4F-ABBF74D465F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292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127" y="1086429"/>
            <a:ext cx="10356273" cy="50571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fld id="{4D52DDE8-A081-4FE1-8DEA-3915C56CDE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47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230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EDCD7BC-9B10-4384-B85A-9B4CF9E23318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dirty="0">
              <a:latin typeface="Montserrat" panose="00000500000000000000" pitchFamily="2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7EE09F-2E89-4EBE-9B69-04ECEE86E08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C4B6161-982E-4E26-A6AD-630E0BFABD1F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schemeClr val="bg1"/>
                </a:solidFill>
                <a:latin typeface="Montserrat SemiBold" panose="00000700000000000000" pitchFamily="2" charset="-52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682EB81-6FB8-4E18-9169-DB495A81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8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9E9C33-5A0F-4982-B585-486228FECC0E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64AD">
              <a:alpha val="70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Montserrat" panose="00000500000000000000" pitchFamily="2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BA61D9C-B9A5-4495-A73A-3B3CADA9DCA2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BEA2D8A3-98D8-4E7C-A4EF-BB3F5CD845DD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schemeClr val="bg1"/>
                </a:solidFill>
                <a:latin typeface="Montserrat SemiBold" panose="00000700000000000000" pitchFamily="2" charset="-52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BAD443C-C0A1-4D87-A595-6732BB65E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2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007E97-98EB-43F6-839C-BAB5C8CBD6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7368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Montserrat SemiBold" panose="000007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  <a:lvl2pPr>
              <a:defRPr>
                <a:latin typeface="Montserrat SemiBold" panose="00000700000000000000" pitchFamily="2" charset="-52"/>
              </a:defRPr>
            </a:lvl2pPr>
            <a:lvl3pPr>
              <a:defRPr>
                <a:latin typeface="Montserrat SemiBold" panose="00000700000000000000" pitchFamily="2" charset="-52"/>
              </a:defRPr>
            </a:lvl3pPr>
            <a:lvl4pPr>
              <a:defRPr>
                <a:latin typeface="Montserrat SemiBold" panose="00000700000000000000" pitchFamily="2" charset="-52"/>
              </a:defRPr>
            </a:lvl4pPr>
            <a:lvl5pPr>
              <a:defRPr>
                <a:latin typeface="Montserrat SemiBold" panose="000007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latin typeface="Montserrat SemiBold" panose="000007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  <a:lvl2pPr>
              <a:defRPr>
                <a:latin typeface="Montserrat SemiBold" panose="00000700000000000000" pitchFamily="2" charset="-52"/>
              </a:defRPr>
            </a:lvl2pPr>
            <a:lvl3pPr>
              <a:defRPr>
                <a:latin typeface="Montserrat SemiBold" panose="00000700000000000000" pitchFamily="2" charset="-52"/>
              </a:defRPr>
            </a:lvl3pPr>
            <a:lvl4pPr>
              <a:defRPr>
                <a:latin typeface="Montserrat SemiBold" panose="00000700000000000000" pitchFamily="2" charset="-52"/>
              </a:defRPr>
            </a:lvl4pPr>
            <a:lvl5pPr>
              <a:defRPr>
                <a:latin typeface="Montserrat SemiBold" panose="000007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fld id="{9B7EE80B-6A71-4D22-AF48-C70F09998399}" type="datetime1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4697" y="6391757"/>
            <a:ext cx="5890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36DA149-D09C-47C1-B360-0B69C4A6CB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3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fld id="{B6329B0A-54D3-46EB-A039-13F0D51B8BE3}" type="datetime1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4697" y="6391757"/>
            <a:ext cx="5890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36DA149-D09C-47C1-B360-0B69C4A6CB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42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ontserrat SemiBold" panose="00000700000000000000" pitchFamily="2" charset="-52"/>
              </a:defRPr>
            </a:lvl1pPr>
            <a:lvl2pPr>
              <a:defRPr sz="2800">
                <a:latin typeface="Montserrat SemiBold" panose="00000700000000000000" pitchFamily="2" charset="-52"/>
              </a:defRPr>
            </a:lvl2pPr>
            <a:lvl3pPr>
              <a:defRPr sz="2400">
                <a:latin typeface="Montserrat SemiBold" panose="00000700000000000000" pitchFamily="2" charset="-52"/>
              </a:defRPr>
            </a:lvl3pPr>
            <a:lvl4pPr>
              <a:defRPr sz="2000">
                <a:latin typeface="Montserrat SemiBold" panose="00000700000000000000" pitchFamily="2" charset="-52"/>
              </a:defRPr>
            </a:lvl4pPr>
            <a:lvl5pPr>
              <a:defRPr sz="2000">
                <a:latin typeface="Montserrat SemiBold" panose="000007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>
                <a:latin typeface="Montserrat SemiBold" panose="00000700000000000000" pitchFamily="2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fld id="{2B5EF9F0-3DF4-4374-BBC8-0761F44954D5}" type="datetime1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4697" y="6391757"/>
            <a:ext cx="5890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36DA149-D09C-47C1-B360-0B69C4A6CB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2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 SemiBold" panose="000007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>
                <a:latin typeface="Montserrat SemiBold" panose="00000700000000000000" pitchFamily="2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fld id="{B8B6C88F-CF9C-4720-959D-828668185E1D}" type="datetime1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4697" y="6391757"/>
            <a:ext cx="5890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36DA149-D09C-47C1-B360-0B69C4A6CB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0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243D13A-4250-4A70-99E2-314D5CAB41DC}"/>
              </a:ext>
            </a:extLst>
          </p:cNvPr>
          <p:cNvGrpSpPr/>
          <p:nvPr userDrawn="1"/>
        </p:nvGrpSpPr>
        <p:grpSpPr>
          <a:xfrm>
            <a:off x="9829038" y="525040"/>
            <a:ext cx="2067385" cy="363357"/>
            <a:chOff x="9829038" y="525040"/>
            <a:chExt cx="2067385" cy="36335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69863F9-BE82-4CF1-B229-CB55C3E5CB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829038" y="525040"/>
              <a:ext cx="275161" cy="3627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796FCC-0014-4F35-8915-7CEB06484A83}"/>
                </a:ext>
              </a:extLst>
            </p:cNvPr>
            <p:cNvSpPr txBox="1"/>
            <p:nvPr userDrawn="1"/>
          </p:nvSpPr>
          <p:spPr>
            <a:xfrm>
              <a:off x="10104199" y="596009"/>
              <a:ext cx="179222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50" dirty="0">
                  <a:latin typeface="Montserrat SemiBold" panose="00000700000000000000" pitchFamily="2" charset="-52"/>
                </a:rPr>
                <a:t>МИНИСТЕРСТВО ОБРАЗОВАНИЯ </a:t>
              </a:r>
              <a:br>
                <a:rPr lang="ru-RU" sz="650" dirty="0">
                  <a:latin typeface="Montserrat SemiBold" panose="00000700000000000000" pitchFamily="2" charset="-52"/>
                </a:rPr>
              </a:br>
              <a:r>
                <a:rPr lang="ru-RU" sz="650" dirty="0">
                  <a:latin typeface="Montserrat SemiBold" panose="00000700000000000000" pitchFamily="2" charset="-52"/>
                </a:rPr>
                <a:t>МОСКОВСКОЙ ОБЛАСТИ</a:t>
              </a:r>
            </a:p>
          </p:txBody>
        </p:sp>
      </p:grpSp>
      <p:sp>
        <p:nvSpPr>
          <p:cNvPr id="3" name="object 19">
            <a:extLst>
              <a:ext uri="{FF2B5EF4-FFF2-40B4-BE49-F238E27FC236}">
                <a16:creationId xmlns:a16="http://schemas.microsoft.com/office/drawing/2014/main" id="{13BECC2E-7A4F-4E98-92B0-8C3B35AE373F}"/>
              </a:ext>
            </a:extLst>
          </p:cNvPr>
          <p:cNvSpPr txBox="1">
            <a:spLocks/>
          </p:cNvSpPr>
          <p:nvPr userDrawn="1"/>
        </p:nvSpPr>
        <p:spPr>
          <a:xfrm>
            <a:off x="720000" y="6431299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7394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27" r:id="rId12"/>
    <p:sldLayoutId id="2147483725" r:id="rId13"/>
    <p:sldLayoutId id="214748373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0742" y="2139286"/>
            <a:ext cx="10611658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Критерии и показатели деятельности ОО, включенных в проект </a:t>
            </a:r>
          </a:p>
          <a:p>
            <a:pPr algn="ctr"/>
            <a:r>
              <a:rPr lang="ru-RU" dirty="0" smtClean="0"/>
              <a:t>«Школа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88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238" y="226814"/>
            <a:ext cx="1148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Критерий «Функционирование объективной внутренней </a:t>
            </a:r>
            <a:r>
              <a:rPr lang="ru-RU" sz="2000" b="1" dirty="0" smtClean="0"/>
              <a:t>системы оценки </a:t>
            </a:r>
            <a:r>
              <a:rPr lang="ru-RU" sz="2000" b="1" dirty="0"/>
              <a:t>качества </a:t>
            </a:r>
            <a:r>
              <a:rPr lang="ru-RU" sz="2000" b="1" dirty="0" smtClean="0"/>
              <a:t>образования»</a:t>
            </a:r>
            <a:r>
              <a:rPr lang="ru-RU" sz="2000" b="1" dirty="0"/>
              <a:t>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20822"/>
              </p:ext>
            </p:extLst>
          </p:nvPr>
        </p:nvGraphicFramePr>
        <p:xfrm>
          <a:off x="162561" y="955040"/>
          <a:ext cx="11714477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519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38740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463039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463039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выпускников 11-х классов, получивших медаль "За особые успехи в учении", которые набрали по 1 из предметов ЕГЭ менее 70 баллов (при реализации среднего общего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выпускников 11-х классов, получивших медаль "За особые успехи в учении", которые набрали по 1 из предметов ЕГЭ менее 70 баллов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выпускников 11-х классов, получивших медаль "За особые успехи в учении", которые набрали по 1 из предметов ЕГЭ менее 70 баллов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1067945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выпускников 9 класса, не получивших аттестаты об основном общем образовании, 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общей численности выпускников 9 класса (за предыдущий учебный год)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выпускников 9 класса, не получивших аттестаты об основном общем образовании	</a:t>
                      </a:r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выпускников 9 класса, не получивших аттестаты об основном общем образовании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выпускников 11 класса, не получивших аттестаты о среднем общем образовании, в общей численности выпускников 11 класса (за предыдущий учебный год)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выпускников 11 класса, не получивших аттестаты о среднем общем образовании 	</a:t>
                      </a:r>
                    </a:p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выпускников 11 класса, не получивших аттестаты о среднем общем образовании 	</a:t>
                      </a:r>
                    </a:p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19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238" y="0"/>
            <a:ext cx="11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Критерий «Обеспечение удовлетворения образовательных интересов и потребностей обучающихся»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31745"/>
              </p:ext>
            </p:extLst>
          </p:nvPr>
        </p:nvGraphicFramePr>
        <p:xfrm>
          <a:off x="335278" y="496610"/>
          <a:ext cx="11623042" cy="584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243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879599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рабочих программ курсов внеурочной деятельности, в том числе курса «Разговоры о важном»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обучающимся обеспечено менее 3 часов еженедельных занятий внеурочной деятельностью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обучающимся обеспечено 3 -4 часа еженедельных занятий внеурочной деятельностью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обучающимся обеспечено не менее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5 -9 часов еженедельных занятий внеурочной деятельностью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обучающимся обеспечено 10 часов еженедельных занятий внеурочной деятельностью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99691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во всероссийской олимпиаде школьников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муниципальном этапе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региональном этапе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 заключительном этапе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призеров этапов всероссийской олимпиады школьников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муниципального этапа всероссийской олимпиады школьников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регионального этапа всероссийской олимпиады школьников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 заключительного этапа всероссийской олимпиады школьников	</a:t>
                      </a:r>
                    </a:p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105787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Сетевая форма реализации общеобразовательных программ (наличие договора (-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о сетевой форме реализации общеобразовательных программ; наличие общеобразовательных программ, реализуемых в сетевой форме)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осуществляется сетевая форма реализации общеобразовательных программ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осуществляется сетевая форма реализации общеобразовательных программ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958" y="0"/>
            <a:ext cx="11917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Критерий «Обеспечение </a:t>
            </a:r>
            <a:r>
              <a:rPr lang="ru-RU" sz="2000" b="1" dirty="0"/>
              <a:t>условий для организации образования обучающихся с ОВЗ, с </a:t>
            </a:r>
            <a:r>
              <a:rPr lang="ru-RU" sz="2000" b="1" dirty="0" smtClean="0"/>
              <a:t>инвалидностью»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45287"/>
              </p:ext>
            </p:extLst>
          </p:nvPr>
        </p:nvGraphicFramePr>
        <p:xfrm>
          <a:off x="335278" y="363340"/>
          <a:ext cx="11623042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2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96672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программы (плана) мероприятий по обеспечению доступности и качества образования обучающихся с ОВЗ, с инвалидностью (или развития инклюзивного образования и т.п.)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или в процессе разработки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разработана, готовы приступить к реализации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в течение 1 года и менее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в течение 2 и более лет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99691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Разработанность локальных актов (ЛА) в части организации образования обучающихся с ОВЗ, с инвалидностью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отдельных ЛА и отсутствие указания в общих ЛА на особенности организации образования обучающихся с ОВЗ, с инвалидностью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отдельные ЛА или есть указание в общих ЛА на особенности организации образования обучающихся с ОВЗ, с инвалидностью по отдельным вопросам (не охватывает все вопросы организации образования обучающихся с ОВЗ, с инвалидностью)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отдельные ЛА или есть указание в общих ЛА на особенности организации образования обучающихся с ОВЗ, с инвалидностью по всем вопросам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Кадровое обеспечение оказания психолого-педагогической и технической помощи обучающимся с ОВЗ, с инвалидностью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обеспечено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обеспечено частично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обеспечено полностью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105787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Программно-методическое обеспечение обучения и воспитания по федеральным адаптированным образовательным программам (при наличии обучающихся с ОВЗ, с инвалидностью)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разработаны адаптированные основные общеобразовательные программы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адаптированные основные общеобразовательные программы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разработаны адаптированные основные общеобразовательные программы и адаптированные дополнительные общеобразовательные программы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958" y="182880"/>
            <a:ext cx="11917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Критерий «Обеспечение </a:t>
            </a:r>
            <a:r>
              <a:rPr lang="ru-RU" sz="2000" b="1" dirty="0"/>
              <a:t>условий для организации образования обучающихся с ОВЗ, с инвалидностью»»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58536"/>
              </p:ext>
            </p:extLst>
          </p:nvPr>
        </p:nvGraphicFramePr>
        <p:xfrm>
          <a:off x="335278" y="932300"/>
          <a:ext cx="1162304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2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информационной открытости, доступности информации об организации образования обучающихся с ОВЗ, с инвалидностью (за исключением персональной информации, в том числе о состоянии здоровья обучающихся)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данное направление деятельности не организовано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отдельные публикации на официальном сайте общеобразовательной организации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информационный блок на официальном сайте общеобразовательной организации (информация не обновляется или обновляется редко)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информационный блок на официальном сайте общеобразовательной организации с регулярно обновляемой информацией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996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Учебно-дидактическое обеспечение обучения и воспитания по федеральным адаптированным образовательным программам (при наличии обучающихся с ОВЗ и в соответствии с рекомендованными ПМПК вариантами адаптированных образовательных программ)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обеспечено учебниками в полном объеме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обеспечено учебниками в полном объеме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обеспечено учебниками и учебными пособиями в полном объеме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обеспечено учебниками и учебными пособиями, в том числе специальными дидактическими материалами для обучающихся с ОВЗ, разработанными педагогами школы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специальных технических средств обучения (ТСО) индивидуального и коллективного пользования (при наличии в общеобразовательной организации обучающихся с ОВЗ, с инвалидностью)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оснащенных ТСО рабочих мест и классов для обучающихся с ОВЗ,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 инвалидностью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оснащены ТСО отдельные рабочие места для обучающихся с ОВЗ, с инвалидностью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оснащены ТСО отдельные классы для обучающихся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 ОВЗ, с инвалидностью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оснащены ТСО как отдельные рабочие места, так и отдельные классы для обучающихся с ОВЗ, с инвалидностью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0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958" y="101600"/>
            <a:ext cx="11917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Критерий «Обеспечение </a:t>
            </a:r>
            <a:r>
              <a:rPr lang="ru-RU" sz="2000" b="1" dirty="0"/>
              <a:t>условий для организации образования обучающихся с ОВЗ, с инвалидностью»»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13219"/>
              </p:ext>
            </p:extLst>
          </p:nvPr>
        </p:nvGraphicFramePr>
        <p:xfrm>
          <a:off x="335278" y="647820"/>
          <a:ext cx="116230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2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электронных образовательных ресурсов и дистанционных образовательных технологий в образовании обучающихся с ОВЗ, с инвалидностью (при наличии обучающихся с ОВЗ, с инвалидностью)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предусмотрены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предусмотрены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996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профессионального развития и совершенствования профессиональных компетенций педагогических работников в части обучения и воспитания  обучающимися с ОВЗ, с инвалидностью (за три последних года)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менее 50% педагогических работников прошли обучение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(за три последних года)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50% педагогических работников прошли обучение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(за три последних года)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80% педагогических работников прошли обучение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(за три последних года) 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100% педагогических работников прошли обучение (за три последних года)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Трансляция опыта образовательной организации в вопросах образования обучающихся с ОВЗ, с инвалидностью на семинарах, тренингах, конференциях и иных мероприятиях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проводится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проводится эпизодически (отдельные мероприятия)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системная работа (цикл мероприятий)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7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246" y="907534"/>
            <a:ext cx="3786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8573"/>
              </a:rPr>
              <a:t>Распределение по уровням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597664"/>
              </p:ext>
            </p:extLst>
          </p:nvPr>
        </p:nvGraphicFramePr>
        <p:xfrm>
          <a:off x="1717040" y="1674706"/>
          <a:ext cx="8564880" cy="295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564015678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42747424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864896448"/>
                    </a:ext>
                  </a:extLst>
                </a:gridCol>
              </a:tblGrid>
              <a:tr h="483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50426"/>
                  </a:ext>
                </a:extLst>
              </a:tr>
              <a:tr h="48302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уровням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15-28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646741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29-47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65907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48-53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3596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55520" y="524691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/>
              </a:rPr>
              <a:t>При нулевом значении хотя бы одного из «критических» показателей результат по данному направлению ОБНУЛЯЕТСЯ, уровень соответствия –НИЖЕ БАЗОВОГО.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0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3040" y="572254"/>
            <a:ext cx="712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tserrat" panose="00000500000000000000"/>
              </a:rPr>
              <a:t>МАГИСТРАЛЬНОЕ НАПРАВЛЕНИЕ «</a:t>
            </a:r>
            <a:r>
              <a:rPr lang="ru-RU" sz="2400" b="1" dirty="0" smtClean="0">
                <a:solidFill>
                  <a:srgbClr val="000000"/>
                </a:solidFill>
                <a:latin typeface="Montserrat" panose="00000500000000000000"/>
              </a:rPr>
              <a:t>ЗДОРОВЬЕ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/>
              </a:rPr>
              <a:t>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0400" y="1634927"/>
            <a:ext cx="946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8573"/>
            </a:endParaRPr>
          </a:p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 smtClean="0">
                <a:solidFill>
                  <a:srgbClr val="000000"/>
                </a:solidFill>
                <a:latin typeface="8573"/>
              </a:rPr>
              <a:t>Здоровьесберегающая</a:t>
            </a:r>
            <a:r>
              <a:rPr lang="ru-RU" dirty="0" smtClean="0">
                <a:solidFill>
                  <a:srgbClr val="000000"/>
                </a:solidFill>
                <a:latin typeface="8573"/>
              </a:rPr>
              <a:t> среда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«Создание условий для занятий физической культурой </a:t>
            </a:r>
            <a:r>
              <a:rPr lang="ru-RU" dirty="0" smtClean="0">
                <a:solidFill>
                  <a:srgbClr val="000000"/>
                </a:solidFill>
                <a:latin typeface="8573"/>
              </a:rPr>
              <a:t>и спортом»</a:t>
            </a:r>
            <a:endParaRPr lang="ru-RU" dirty="0">
              <a:solidFill>
                <a:srgbClr val="000000"/>
              </a:solidFill>
              <a:latin typeface="8573"/>
            </a:endParaRPr>
          </a:p>
          <a:p>
            <a:endParaRPr lang="ru-RU" dirty="0">
              <a:solidFill>
                <a:srgbClr val="000000"/>
              </a:solidFill>
              <a:latin typeface="8573"/>
            </a:endParaRPr>
          </a:p>
        </p:txBody>
      </p:sp>
    </p:spTree>
    <p:extLst>
      <p:ext uri="{BB962C8B-B14F-4D97-AF65-F5344CB8AC3E}">
        <p14:creationId xmlns:p14="http://schemas.microsoft.com/office/powerpoint/2010/main" val="19798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5678" y="172720"/>
            <a:ext cx="5831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Критерий «</a:t>
            </a:r>
            <a:r>
              <a:rPr lang="ru-RU" sz="2000" b="1" dirty="0" err="1"/>
              <a:t>Здоровьесберегающая</a:t>
            </a:r>
            <a:r>
              <a:rPr lang="ru-RU" sz="2000" b="1" dirty="0"/>
              <a:t> среда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83176"/>
              </p:ext>
            </p:extLst>
          </p:nvPr>
        </p:nvGraphicFramePr>
        <p:xfrm>
          <a:off x="316410" y="959615"/>
          <a:ext cx="11623042" cy="486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243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879599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бесплатным, горячим питанием учащихся начальных классов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100% обучающихся начальных классов обеспечены горячим питанием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99691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просветительской деятельности по формированию  ЗОЖ, профилактика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табакокурения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употребления алкоголя и наркотических средств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общешкольной программы работы по противодействию и профилактике вредных привычек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школьных просветительских мероприятий по ЗОЖ, по профилактике курения табака, употребления алкоголя и наркотических средств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осуществляется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1-2 мероприятия за учебный год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3-5 мероприятия за учебный год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более 5 мероприятий за учебный год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105787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программы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здоровьесбережения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отдельных программ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здоровьесбережения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(в рамках предметного блока, у отдельных преподавателей) и их полноценная реализация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наличие общешкольной программы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здоровьесбереженияи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ее полноценная реализация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3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5760" y="314960"/>
            <a:ext cx="1063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Критерий «Создание условий для занятий физической культурой и спортом»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98978"/>
              </p:ext>
            </p:extLst>
          </p:nvPr>
        </p:nvGraphicFramePr>
        <p:xfrm>
          <a:off x="193040" y="887790"/>
          <a:ext cx="11907520" cy="549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040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607449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925603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811108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 образовательной организации спортивной инфраструктуры для занятий физической культуры и спортом, в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доступной населению (в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 основе договоров сетевого взаимодействия)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89021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Диверсификация деятельности школьных спортивных клубов (по видам спорта)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ШСК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 1 до 4 видов спорта в ШСК	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от 5 до 9 видов спорта в ШСК	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и более видов спорта в ШСК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дополнительных образовательных услуг в области физической культуры и спорта; доля обучающихся, постоянно посещающих занятия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дополнительных образовательных услуг в области физической культуры и спорта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или менее 10% обучающихся постоянно посещают занятия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 10 % до 19 % обучающихся постоянно посещают занятия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 20 % до 29 % обучающихся постоянно посещают занятия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30 % и более обучающихся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 посещают занятия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105787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массовых физкультурно-спортивных мероприятиях (в том числе во Всероссийских спортивных соревнованиях школьников "Президентские состязания" и Всероссийских спортивных играх школьников "Президентские спортивные игры")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спортивных мероприятиях на школьном уровне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участие обучающихся в спортивных мероприятиях на муниципальном уровне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спортивных мероприятиях на региональном и (или) всероссийском уровнях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7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5760" y="314960"/>
            <a:ext cx="1063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Критерий «Создание условий для занятий физической культурой и спортом»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70130"/>
              </p:ext>
            </p:extLst>
          </p:nvPr>
        </p:nvGraphicFramePr>
        <p:xfrm>
          <a:off x="182880" y="1151950"/>
          <a:ext cx="119075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040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607449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925603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811108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призеров спортивных соревнований (в том числе во Всероссийских спортивных соревнованиях школьников "Президентские состязания" и Всероссийских спортивных играх школьников "Президентские спортивные игры")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на муниципальном уровне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на региональном и (или) всероссийском уровне	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89021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получивших знак отличия ВФСК «ГТО» в установленном порядке, соответствующий его возрастной категории на 1 сентября отчетного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обучающихся, имеющих знак отличия ВФСК «ГТО», подтвержденный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удостоверением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менее 10 % обучающихся,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имеющих знак отличия ВФСК «ГТО», подтвержденный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удостоверением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 10 до 29% обучающихся, имеющих знак отличия ВФСК «ГТО», подтвержденный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удостоверением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30% и более обучающихся, имеющих знак отличия ВФСК «ГТО», подтвержденный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удостоверением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47" y="1057156"/>
            <a:ext cx="117914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rgbClr val="444444"/>
                </a:solidFill>
                <a:latin typeface="Ubuntu"/>
              </a:rPr>
              <a:t>Определение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единых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 магистральных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направлений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деятельности школ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, формирующих единое образовательное пространство.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Ubuntu"/>
              </a:rPr>
              <a:t>Формирование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эталонной модели школы 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будущего с выделением единых критериев и активностей </a:t>
            </a:r>
            <a:r>
              <a:rPr lang="ru-RU" dirty="0" smtClean="0">
                <a:solidFill>
                  <a:srgbClr val="444444"/>
                </a:solidFill>
                <a:latin typeface="Ubuntu"/>
              </a:rPr>
              <a:t>ее 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функционирования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, обеспечивающей доступность качественного образования 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и предоставляющей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равные возможности 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для всех обучающихся.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Ubuntu"/>
              </a:rPr>
              <a:t>Формирование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механизмов синхронизации и взаимодействия образовательных и учебных процессов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 (рабочие учебные программы, учебное расписание занятий, оценочные процедуры результатов обучения, линейка учебников, показателей деятельности) в существующей системе школьного образования, нормативных и методических документов, создание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мотивирующих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 инструментов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саморазвития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 и роста общеобразовательных организаций.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Ubuntu"/>
              </a:rPr>
              <a:t>Закрепление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статуса учителя как основополагающего элемента в системе качественного 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российского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образования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 и становления российской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гражданственности подрастающего поколения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Ubuntu"/>
              </a:rPr>
              <a:t>Формирование механизмов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вовлечения и поддержки семьи в процесс социализации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,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выбора жизненного пути, формирования мировоззрения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 и субъективного благополучия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ребёнка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Ubuntu"/>
              </a:rPr>
              <a:t>Формирование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личностных результатов, обучающихся 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на основе развития их самосознания, самоопределения, </a:t>
            </a:r>
            <a:r>
              <a:rPr lang="ru-RU" dirty="0" err="1">
                <a:solidFill>
                  <a:srgbClr val="444444"/>
                </a:solidFill>
                <a:latin typeface="Ubuntu"/>
              </a:rPr>
              <a:t>смыслообразования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 и морально-этической ориентации.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Ubuntu"/>
              </a:rPr>
              <a:t>Закрепление всеобщей </a:t>
            </a:r>
            <a:r>
              <a:rPr lang="ru-RU" dirty="0">
                <a:solidFill>
                  <a:srgbClr val="2709BD"/>
                </a:solidFill>
                <a:latin typeface="Ubuntu"/>
              </a:rPr>
              <a:t>ответственности за качественное отечественное образование </a:t>
            </a:r>
            <a:r>
              <a:rPr lang="ru-RU" dirty="0">
                <a:solidFill>
                  <a:srgbClr val="444444"/>
                </a:solidFill>
                <a:latin typeface="Ubuntu"/>
              </a:rPr>
              <a:t>подрастающего поколения страны (родители, государство, профессиональные и бизнес-сообщества, средства массовой информации, общественные объединения, местные территориальные сообщества).</a:t>
            </a:r>
            <a:endParaRPr lang="ru-RU" b="0" i="0" dirty="0">
              <a:solidFill>
                <a:srgbClr val="444444"/>
              </a:solidFill>
              <a:effectLst/>
              <a:latin typeface="Ubuntu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972" y="205880"/>
            <a:ext cx="11225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709BD"/>
                </a:solidFill>
                <a:latin typeface="Ubuntu"/>
              </a:rPr>
              <a:t>Задачи концепции проекта </a:t>
            </a:r>
            <a:endParaRPr lang="ru-RU" sz="2400" b="1" dirty="0" smtClean="0">
              <a:solidFill>
                <a:srgbClr val="2709BD"/>
              </a:solidFill>
              <a:latin typeface="Ubuntu"/>
            </a:endParaRPr>
          </a:p>
          <a:p>
            <a:pPr algn="ctr"/>
            <a:r>
              <a:rPr lang="ru-RU" sz="2400" b="1" dirty="0" smtClean="0">
                <a:solidFill>
                  <a:srgbClr val="2709BD"/>
                </a:solidFill>
                <a:latin typeface="Ubuntu"/>
              </a:rPr>
              <a:t>«</a:t>
            </a:r>
            <a:r>
              <a:rPr lang="ru-RU" sz="2400" b="1" dirty="0">
                <a:solidFill>
                  <a:srgbClr val="2709BD"/>
                </a:solidFill>
                <a:latin typeface="Ubuntu"/>
              </a:rPr>
              <a:t>Школа </a:t>
            </a:r>
            <a:r>
              <a:rPr lang="ru-RU" sz="2400" b="1" dirty="0" err="1">
                <a:solidFill>
                  <a:srgbClr val="2709BD"/>
                </a:solidFill>
                <a:latin typeface="Ubuntu"/>
              </a:rPr>
              <a:t>Минпросвещения</a:t>
            </a:r>
            <a:r>
              <a:rPr lang="ru-RU" sz="2400" b="1" dirty="0">
                <a:solidFill>
                  <a:srgbClr val="2709BD"/>
                </a:solidFill>
                <a:latin typeface="Ubuntu"/>
              </a:rPr>
              <a:t> России»:</a:t>
            </a:r>
            <a:endParaRPr lang="ru-RU" sz="2400" dirty="0">
              <a:solidFill>
                <a:srgbClr val="2709BD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964505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246" y="907534"/>
            <a:ext cx="3786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8573"/>
              </a:rPr>
              <a:t>Распределение по уровням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28020"/>
              </p:ext>
            </p:extLst>
          </p:nvPr>
        </p:nvGraphicFramePr>
        <p:xfrm>
          <a:off x="1717040" y="1674706"/>
          <a:ext cx="8564880" cy="295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564015678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42747424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864896448"/>
                    </a:ext>
                  </a:extLst>
                </a:gridCol>
              </a:tblGrid>
              <a:tr h="483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50426"/>
                  </a:ext>
                </a:extLst>
              </a:tr>
              <a:tr h="48302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уровням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7-12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646741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13-19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65907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20-22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3596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55520" y="524691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/>
              </a:rPr>
              <a:t>При нулевом значении хотя бы одного из «критических» показателей результат по данному направлению ОБНУЛЯЕТСЯ, уровень соответствия –НИЖЕ БАЗОВОГО.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7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1748" y="659340"/>
            <a:ext cx="712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tserrat" panose="00000500000000000000"/>
              </a:rPr>
              <a:t>МАГИСТРАЛЬНОЕ НАПРАВЛЕНИЕ </a:t>
            </a:r>
            <a:r>
              <a:rPr lang="ru-RU" sz="2400" b="1" dirty="0" smtClean="0">
                <a:solidFill>
                  <a:srgbClr val="000000"/>
                </a:solidFill>
                <a:latin typeface="Montserrat" panose="00000500000000000000"/>
              </a:rPr>
              <a:t>«ТВОРЧЕСТВО»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24480" y="1624767"/>
            <a:ext cx="946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 «Развитие талантов»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«Школьные творческие объединения»</a:t>
            </a:r>
          </a:p>
        </p:txBody>
      </p:sp>
    </p:spTree>
    <p:extLst>
      <p:ext uri="{BB962C8B-B14F-4D97-AF65-F5344CB8AC3E}">
        <p14:creationId xmlns:p14="http://schemas.microsoft.com/office/powerpoint/2010/main" val="14041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9606" y="0"/>
            <a:ext cx="3691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Развитие талантов»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71219"/>
              </p:ext>
            </p:extLst>
          </p:nvPr>
        </p:nvGraphicFramePr>
        <p:xfrm>
          <a:off x="193039" y="461665"/>
          <a:ext cx="1177544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403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058643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532131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904244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791019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учебно-исследовательской и проектной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менее 10% обучающихся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 10% до 49% обучающихся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 50% до 69% 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70% и более обучающихся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96643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дополнительных общеобразовательных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программ или программы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1-2 направленностям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 разработаны и реализуются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3 направленностям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 разработаны и реализуются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4 направленностям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разработаны и реализуются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6 направленностям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технологических кружков на базе общеобразовательной организации и/или в рамках сетевого взаимодействия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 технологический кружок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 технологических кружка	</a:t>
                      </a:r>
                    </a:p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 и более технологических кружков	</a:t>
                      </a:r>
                    </a:p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102739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конкурсах, фестивалях, олимпиадах (кроме ВСОШ), конференциях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школьных конкурсах, фестивалях, олимпиадах, конференциях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конкурсах, фестивалях, олимпиадах, конференциях на муниципальном уровне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конкурсах, фестивалях, олимпиадах, конференциях на региональном и (или) всероссийском уровне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призеров различных олимпиад (кроме ВСОШ), смотров, конкурсов, конференций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конкурсов, фестивалей, олимпиад, конференций на муниципальном уровне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конкурсов, фестивалей, олимпиад, конференций на региональном уровне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конкурсов, фестивалей, олимпиад, конференций на  всероссийском уровне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8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9606" y="0"/>
            <a:ext cx="3691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Развитие талантов»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05838"/>
              </p:ext>
            </p:extLst>
          </p:nvPr>
        </p:nvGraphicFramePr>
        <p:xfrm>
          <a:off x="193039" y="461665"/>
          <a:ext cx="11775440" cy="524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403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058643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532131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904244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791019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487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1027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Сетевая форма реализации дополнительных общеобразовательных программ (организации культуры и искусств,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кванториумы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мобильные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кванториумы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ДНК, IT-кубы, «Точки роста»,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экостанции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ведущие предприятия региона, профессиональные образовательные организации и образовательные организации высшего образования и др.)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школьных конкурсах, фестивалях, олимпиадах, конференциях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конкурсах, фестивалях, олимпиадах, конференциях на муниципальном уровне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конкурсах, фестивалях, олимпиадах, конференциях на региональном и (или) всероссийском уровне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школы полного дня, включая организацию внеурочной деятельности и дополнительного образования, в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 рамках  платных дополнительных услуг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0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6064" y="87086"/>
            <a:ext cx="575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Школьные творческие объединения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3547"/>
              </p:ext>
            </p:extLst>
          </p:nvPr>
        </p:nvGraphicFramePr>
        <p:xfrm>
          <a:off x="178526" y="635947"/>
          <a:ext cx="11866878" cy="570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479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11328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341119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школьных творческих объединений (школьный театр, школьный музей, школьный музыкальный коллектив, школьный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медиацентр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(телевидение, газета, журнал) и др.)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участвуют в реализации проектной и/или исследовательской деятельности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35683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школьного театра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функционирование школьного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школьного музея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функционирование школьного музея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школьного хора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функционирование школьного хора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школьного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медиацентра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(телевидение, газета, журнал и др.)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функционирование школьного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медиацентра</a:t>
                      </a:r>
                      <a:endParaRPr kumimoji="0" lang="ru-RU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являющихся членами школьных творческих объединений, от общего количества обучающихся в организации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менее 10% обучающихся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 10% до 29% обучающихся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30% и более обучающихся 	</a:t>
                      </a:r>
                    </a:p>
                    <a:p>
                      <a:pPr algn="ctr"/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115596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 школьных творческих объединений: концерты, спектакли, выпуски газет, журналов и т.д. (для каждого школьного творческого объединения)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менее 2 в год (для каждого школьного творческого объединения)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2 в год (для каждого школьного творческого объединения)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более 2 в год (для каждого школьного творческого объединения)	</a:t>
                      </a:r>
                    </a:p>
                    <a:p>
                      <a:pPr algn="ctr"/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55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246" y="907534"/>
            <a:ext cx="3786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8573"/>
              </a:rPr>
              <a:t>Распределение по уровням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18864"/>
              </p:ext>
            </p:extLst>
          </p:nvPr>
        </p:nvGraphicFramePr>
        <p:xfrm>
          <a:off x="1717040" y="1674706"/>
          <a:ext cx="8564880" cy="295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564015678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42747424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864896448"/>
                    </a:ext>
                  </a:extLst>
                </a:gridCol>
              </a:tblGrid>
              <a:tr h="483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50426"/>
                  </a:ext>
                </a:extLst>
              </a:tr>
              <a:tr h="48302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уровням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646741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18-25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65907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26-30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3596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55520" y="524691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/>
              </a:rPr>
              <a:t>При нулевом значении хотя бы одного из «критических» показателей результат по данному направлению ОБНУЛЯЕТСЯ, уровень соответствия –НИЖЕ БАЗОВОГО.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2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5623" y="641923"/>
            <a:ext cx="712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tserrat" panose="00000500000000000000"/>
              </a:rPr>
              <a:t>МАГИСТРАЛЬНОЕ НАПРАВЛЕНИЕ </a:t>
            </a:r>
            <a:r>
              <a:rPr lang="ru-RU" sz="2400" b="1" dirty="0" smtClean="0">
                <a:solidFill>
                  <a:srgbClr val="000000"/>
                </a:solidFill>
                <a:latin typeface="Montserrat" panose="00000500000000000000"/>
              </a:rPr>
              <a:t>«ВОСПИТАНИЕ»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9520" y="1543487"/>
            <a:ext cx="8239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«Организация воспитательной деятельности»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«Ученическое самоуправление, волонтерское движение»</a:t>
            </a:r>
          </a:p>
        </p:txBody>
      </p:sp>
    </p:spTree>
    <p:extLst>
      <p:ext uri="{BB962C8B-B14F-4D97-AF65-F5344CB8AC3E}">
        <p14:creationId xmlns:p14="http://schemas.microsoft.com/office/powerpoint/2010/main" val="12641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366" y="264160"/>
            <a:ext cx="6533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Организация воспитательной деятельности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99720"/>
              </p:ext>
            </p:extLst>
          </p:nvPr>
        </p:nvGraphicFramePr>
        <p:xfrm>
          <a:off x="182881" y="1258610"/>
          <a:ext cx="11866878" cy="377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479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11328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341119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государственных символов при обучении и воспитании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35683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рабочей программы воспитания, в том числе для обучающихся с ОВЗ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календарного плана воспитательной работы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советника директора по воспитанию и взаимодействию с детскими общественными объединениями (с 1 сентября 2023 года)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Совета родителей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0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366" y="264160"/>
            <a:ext cx="6533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Организация воспитательной деятельности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60912"/>
              </p:ext>
            </p:extLst>
          </p:nvPr>
        </p:nvGraphicFramePr>
        <p:xfrm>
          <a:off x="182881" y="1045250"/>
          <a:ext cx="11866879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279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образовательной организации и родителей в процессе реализации рабочей программы воспитания	</a:t>
                      </a:r>
                    </a:p>
                    <a:p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осуществляется	</a:t>
                      </a:r>
                    </a:p>
                    <a:p>
                      <a:pPr algn="ctr"/>
                      <a:endParaRPr kumimoji="0" lang="ru-RU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осуществляется с использованием регламентированных форм взаимодействия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осуществляется с использованием регламентированных и неформальных форм взаимодействия	</a:t>
                      </a:r>
                    </a:p>
                    <a:p>
                      <a:pPr algn="ctr"/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трансляция опыта по организации взаимодействия образовательной организации и родителей в процессе реализации рабочей программы воспитания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356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школьной символики (флаг школы, гимн школы, эмблема школы, элементы школьного костюма и т.п.)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	</a:t>
                      </a:r>
                    </a:p>
                    <a:p>
                      <a:pPr marL="0" algn="ctr" defTabSz="914400" rtl="0" eaLnBrk="1" latinLnBrk="0" hangingPunct="1"/>
                      <a:endParaRPr kumimoji="0" lang="ru-RU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наличие школьной символики (флаг школы, гимн школы, эмблема школы, элементы школьного костюма и т.п.)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краеведения и школьного туризма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реализуются программы краеведения и школьного туризма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реализуется 1 программа краеведения или школьного туризма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реализуются 1 программа краеведения и 1 программа школьного туризма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реализуются программы по каждому из направлений (краеведение и школьный туризм), причем по одному из направлений более 1 программы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летних тематических смен в школьном лагере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	</a:t>
                      </a:r>
                    </a:p>
                    <a:p>
                      <a:pPr marL="0" algn="ctr" defTabSz="914400" rtl="0" eaLnBrk="1" latinLnBrk="0" hangingPunct="1"/>
                      <a:endParaRPr kumimoji="0" lang="ru-RU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1686" y="203200"/>
            <a:ext cx="788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Ученическое самоуправление, волонтерское движение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40187"/>
              </p:ext>
            </p:extLst>
          </p:nvPr>
        </p:nvGraphicFramePr>
        <p:xfrm>
          <a:off x="223521" y="750610"/>
          <a:ext cx="11694157" cy="529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097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042473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972388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32160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321599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Совета обучающихся	</a:t>
                      </a:r>
                    </a:p>
                    <a:p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35683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первичного отделения РДДМ «Движение первых»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центра детских инициатив, пространства ученического самоуправления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реализации проекта «Орлята России» (при реализации начального общего образования)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участие в проекте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представительств детских и молодежных общественных объединений («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Юнармия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«Большая перемена» и др.)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волонтёрском движении (при реализации основного общего и (или) среднего общего образования)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обучающиеся не участвуют в волонтёрском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движени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обучающиеся  участвуют в волонтёрском движении	</a:t>
                      </a:r>
                    </a:p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115596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школьных военно-патриотических клубов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55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9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2"/>
          <a:stretch/>
        </p:blipFill>
        <p:spPr>
          <a:xfrm>
            <a:off x="444136" y="158522"/>
            <a:ext cx="11590384" cy="65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34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246" y="907534"/>
            <a:ext cx="3786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8573"/>
              </a:rPr>
              <a:t>Распределение по уровням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50848"/>
              </p:ext>
            </p:extLst>
          </p:nvPr>
        </p:nvGraphicFramePr>
        <p:xfrm>
          <a:off x="1717040" y="1674706"/>
          <a:ext cx="8564880" cy="295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564015678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42747424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864896448"/>
                    </a:ext>
                  </a:extLst>
                </a:gridCol>
              </a:tblGrid>
              <a:tr h="483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50426"/>
                  </a:ext>
                </a:extLst>
              </a:tr>
              <a:tr h="48302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уровням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646741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15-17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65907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18-20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3596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55520" y="524691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/>
              </a:rPr>
              <a:t>При нулевом значении хотя бы одного из «критических» показателей результат по данному направлению ОБНУЛЯЕТСЯ, уровень соответствия –НИЖЕ БАЗОВОГО.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95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584" y="570802"/>
            <a:ext cx="803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tserrat" panose="00000500000000000000"/>
              </a:rPr>
              <a:t>МАГИСТРАЛЬНОЕ НАПРАВЛЕНИЕ </a:t>
            </a:r>
            <a:r>
              <a:rPr lang="ru-RU" sz="2400" b="1" dirty="0" smtClean="0">
                <a:solidFill>
                  <a:srgbClr val="000000"/>
                </a:solidFill>
                <a:latin typeface="Montserrat" panose="00000500000000000000"/>
              </a:rPr>
              <a:t>«ПРОФОРИЕНТАЦИЯ»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9520" y="1543487"/>
            <a:ext cx="823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«Сопровождение выбора профессии</a:t>
            </a:r>
            <a:r>
              <a:rPr lang="ru-RU" dirty="0" smtClean="0">
                <a:solidFill>
                  <a:srgbClr val="000000"/>
                </a:solidFill>
                <a:latin typeface="8573"/>
              </a:rPr>
              <a:t>»</a:t>
            </a:r>
            <a:endParaRPr lang="ru-RU" dirty="0">
              <a:solidFill>
                <a:srgbClr val="000000"/>
              </a:solidFill>
              <a:latin typeface="8573"/>
            </a:endParaRPr>
          </a:p>
        </p:txBody>
      </p:sp>
    </p:spTree>
    <p:extLst>
      <p:ext uri="{BB962C8B-B14F-4D97-AF65-F5344CB8AC3E}">
        <p14:creationId xmlns:p14="http://schemas.microsoft.com/office/powerpoint/2010/main" val="42346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0523" y="0"/>
            <a:ext cx="5661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Сопровождение выбора профессии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52783"/>
              </p:ext>
            </p:extLst>
          </p:nvPr>
        </p:nvGraphicFramePr>
        <p:xfrm>
          <a:off x="217715" y="566848"/>
          <a:ext cx="11699964" cy="614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276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1033408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утвержденного календарного плана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профориентационной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деятельности в школе (в соответствии с календарным планом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профориентационной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деятельности, разработанном в субъекте РФ)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заместителя директора, ответственного за реализацию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профориентационной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деятельности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соглашений с региональными предприятиями/организациями, оказывающими содействие в реализации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профориентационных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мероприятий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профильных предпрофессиональных классов (инженерные, медицинские, космические, IT, педагогические, предпринимательские и другие)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и использование дополнительных материалов по профориентации, в том числе мультимедийных, в учебных предметах общеобразовательного цикла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  <a:tr h="35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Посещение обучающимися экскурсий на предприятиях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115596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моделирующих профессиональных пробах (онлайн) и тестирования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559356"/>
                  </a:ext>
                </a:extLst>
              </a:tr>
              <a:tr h="726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Посещение обучающимися экскурсий в организациях СПО и 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59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1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5300" y="322217"/>
            <a:ext cx="5661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Сопровождение выбора профессии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29122"/>
              </p:ext>
            </p:extLst>
          </p:nvPr>
        </p:nvGraphicFramePr>
        <p:xfrm>
          <a:off x="296093" y="1115488"/>
          <a:ext cx="11699964" cy="477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276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82981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Посещение обучающимися профессиональных проб на региональных площадках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Посещение обучающимися занятий по программам дополнительного образования, в том числе кружков, секций и др., направленных на профориентацию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Прохождение обучающимися профессионального обучения по программам профессиональной подготовки по профессиям рабочих и должностям служащих 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родительских собраний на тему профессиональной ориентации, в том числе о кадровых потребностях современного рынка труда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6-11 классов в мероприятиях проекта «Билет в будущее»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  <a:tr h="354311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в чемпионатах по профессиональному мастерству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115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2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246" y="907534"/>
            <a:ext cx="3786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8573"/>
              </a:rPr>
              <a:t>Распределение по уровням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53973"/>
              </p:ext>
            </p:extLst>
          </p:nvPr>
        </p:nvGraphicFramePr>
        <p:xfrm>
          <a:off x="1717040" y="1674706"/>
          <a:ext cx="8564880" cy="295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564015678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42747424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864896448"/>
                    </a:ext>
                  </a:extLst>
                </a:gridCol>
              </a:tblGrid>
              <a:tr h="483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50426"/>
                  </a:ext>
                </a:extLst>
              </a:tr>
              <a:tr h="48302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уровням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646741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8-11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65907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12-14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3596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55520" y="524691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/>
              </a:rPr>
              <a:t>При нулевом значении хотя бы одного из «критических» показателей результат по данному направлению ОБНУЛЯЕТСЯ, уровень соответствия –НИЖЕ БАЗОВОГО.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45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1017" y="544677"/>
            <a:ext cx="8598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tserrat" panose="00000500000000000000"/>
              </a:rPr>
              <a:t>КЛЮЧЕВОЕ УСЛОВИЕ «УЧИТЕЛЬ. ШКОЛЬНАЯ КОМАНДА»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1017" y="1499944"/>
            <a:ext cx="8239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 smtClean="0">
                <a:solidFill>
                  <a:srgbClr val="000000"/>
                </a:solidFill>
                <a:latin typeface="8573"/>
              </a:rPr>
              <a:t>«</a:t>
            </a:r>
            <a:r>
              <a:rPr lang="ru-RU" dirty="0">
                <a:solidFill>
                  <a:srgbClr val="000000"/>
                </a:solidFill>
                <a:latin typeface="8573"/>
              </a:rPr>
              <a:t>Условия педагогического труда»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«Методическое сопровождение педагогических кадров. Система наставничества»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«Развитие и повышение квалификации»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</p:txBody>
      </p:sp>
    </p:spTree>
    <p:extLst>
      <p:ext uri="{BB962C8B-B14F-4D97-AF65-F5344CB8AC3E}">
        <p14:creationId xmlns:p14="http://schemas.microsoft.com/office/powerpoint/2010/main" val="2465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6591" y="461554"/>
            <a:ext cx="5083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 «Условия педагогического труда»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55771"/>
              </p:ext>
            </p:extLst>
          </p:nvPr>
        </p:nvGraphicFramePr>
        <p:xfrm>
          <a:off x="339636" y="1402871"/>
          <a:ext cx="1169996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276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804156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804156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182189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182189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82981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единых подходов к штатному расписанию (количество административного персонала на контингент, узкие специалисты)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единые подходы к штатному расписанию в организации не используются	</a:t>
                      </a:r>
                    </a:p>
                    <a:p>
                      <a:pPr algn="ctr"/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организации используются единые подходы к штатному расписанию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Предусмотрены меры материального и нематериального стимулирования (разработан школьный локальный акт о системе материального и нематериального стимулирования, соблюдаются требования локального акта)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не предусмотрены меры материального и нематериального стимулирования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предусмотрены меры материального и нематериального стимулирования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6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4946" y="226423"/>
            <a:ext cx="10635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Методическое сопровождение педагогических кадров. Система наставничества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67192"/>
              </p:ext>
            </p:extLst>
          </p:nvPr>
        </p:nvGraphicFramePr>
        <p:xfrm>
          <a:off x="296092" y="1054528"/>
          <a:ext cx="11652068" cy="431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308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829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наставничества (положение о наставничестве, дорожная карта о его реализации, приказы)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методических объединений/ кафедр/ методических советов учителей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методических объединений / кафедр/ методических советов классных руководителей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922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Охват учителей диагностикой профессиональных компетенций (федеральной, региональной, самодиагностикой)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менее 20% учителей прошли диагностику профессиональных компетенций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не менее 20% учителей прошли диагностику профессиональных компетенций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не менее 50% учителей прошли диагностику профессиональных компетенций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 не менее 80% учителей прошли диагностику профессиональных компетенций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учителей, для которых  по результатам диагностики разработаны индивидуальные образовательные маршруты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менее 3 % учителей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 3% до 4% учителей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 5% до 9% учителей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 10% и более учителей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5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0523" y="0"/>
            <a:ext cx="593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Развитие и повышение квалификации»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0635"/>
              </p:ext>
            </p:extLst>
          </p:nvPr>
        </p:nvGraphicFramePr>
        <p:xfrm>
          <a:off x="217715" y="566848"/>
          <a:ext cx="116999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276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493172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1033408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работников, прошедших обучение по программам повышения квалификации, размещенным в Федеральном реестре дополнительных профессиональных программ педагогического образования (за три последних года)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менее 50% педагогических работников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50%   педагогических работников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60% педагогических работников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80%   педагогических работников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работников, прошедших обучение по программам повышения квалификации по инструментам ЦОС, размещенным в Федеральном реестре дополнительных профессиональных программ педагогического образования (за три последних года)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менее 50% педагогических работников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50%   педагогических работников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60% педагогических работников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80%   педагогических работников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 и управленческих кадров, прошедших обучение по программам повышения квалификации в сфере воспитания (за три последних года)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менее 50% педагогических работников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50%   педагогических работников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60% педагогических работников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80%   педагогических работников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квалификации штатных педагогов-психологов по программам, размещенным в Федеральном реестре дополнительных профессиональных программ педагогического образования (за три последних года)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100% штатных педагогов-психологов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квалификации штатных педагогов-психологов по программам, размещенным в Федеральном реестре дополнительных профессиональных программ педагогического образования (за три последних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1 представитель управленческой команды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не менее 50%</a:t>
                      </a:r>
                    </a:p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управленческой команды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100%</a:t>
                      </a:r>
                    </a:p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управленческой команды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4386" y="246743"/>
            <a:ext cx="596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Развитие и повышение квалификации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48582"/>
              </p:ext>
            </p:extLst>
          </p:nvPr>
        </p:nvGraphicFramePr>
        <p:xfrm>
          <a:off x="296092" y="1054528"/>
          <a:ext cx="11652068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308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82981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условий для обучения учителей по дополнительным профессиональным программам, направленным на формирование у обучающихся навыков, обеспечивающих технологический суверенитет страны (математика, физика, информатика, химия, биология) (за три последних года)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один учитель из числа учителей-предметников, преподающих математику, физику, информатику, химию, биологию,</a:t>
                      </a:r>
                    </a:p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прошли обучение по программам, направленным на формирование у обучающихся навыков, обеспечивающих технологический суверенитет страны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более одного учителя из числа   учителей-предметников, преподающих математику, физику, информатику, химию, биологию,</a:t>
                      </a:r>
                    </a:p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прошли обучение по программам, направленным на формирование у обучающихся навыков, обеспечивающих технологический суверенитет страны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педагогов в конкурсном движении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неучастие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участие на муниципальном уровне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участие на региональном уровне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участие на всероссийском 	</a:t>
                      </a:r>
                    </a:p>
                    <a:p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 уровне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среди педагогов победителей и призеров конкурсов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наличие среди педагогов победителей и призеров конкурсов на муниципальном уровне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наличие среди педагогов победителей и призеров конкурсов на региональном  уровне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наличие среди педагогов победителей и призеров конкурсов на 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всероссийоком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  уровне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1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171067"/>
            <a:ext cx="109292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tserrat" panose="00000500000000000000"/>
              </a:rPr>
              <a:t>МАГИСТРАЛЬНЫЕ НАПРАВЛЕНИЯ </a:t>
            </a:r>
            <a:r>
              <a:rPr lang="ru-RU" sz="3200" b="1" dirty="0" smtClean="0">
                <a:latin typeface="Montserrat" panose="00000500000000000000"/>
              </a:rPr>
              <a:t/>
            </a:r>
            <a:br>
              <a:rPr lang="ru-RU" sz="3200" b="1" dirty="0" smtClean="0">
                <a:latin typeface="Montserrat" panose="00000500000000000000"/>
              </a:rPr>
            </a:br>
            <a:r>
              <a:rPr lang="ru-RU" sz="3200" b="1" dirty="0" smtClean="0">
                <a:latin typeface="Montserrat" panose="00000500000000000000"/>
              </a:rPr>
              <a:t>ПРОЕКТА </a:t>
            </a:r>
            <a:r>
              <a:rPr lang="ru-RU" sz="3200" b="1" dirty="0">
                <a:latin typeface="Montserrat" panose="00000500000000000000"/>
              </a:rPr>
              <a:t>«ШКОЛА МИНПРОСВЕЩЕНИЯ РОССИИ» </a:t>
            </a:r>
            <a:endParaRPr lang="ru-RU" sz="3200" dirty="0">
              <a:latin typeface="Montserrat" panose="00000500000000000000"/>
            </a:endParaRPr>
          </a:p>
          <a:p>
            <a:pPr algn="ctr"/>
            <a:r>
              <a:rPr lang="ru-RU" b="1" dirty="0">
                <a:solidFill>
                  <a:srgbClr val="2709BD"/>
                </a:solidFill>
                <a:latin typeface="8050"/>
              </a:rPr>
              <a:t>НАПРАВЛЕНИЯ ДЕЯТЕЛЬНОСТИ ШКОЛ, </a:t>
            </a:r>
            <a:endParaRPr lang="ru-RU" b="1" dirty="0" smtClean="0">
              <a:solidFill>
                <a:srgbClr val="2709BD"/>
              </a:solidFill>
              <a:latin typeface="8050"/>
            </a:endParaRPr>
          </a:p>
          <a:p>
            <a:pPr algn="ctr"/>
            <a:r>
              <a:rPr lang="ru-RU" b="1" dirty="0" smtClean="0">
                <a:solidFill>
                  <a:srgbClr val="2709BD"/>
                </a:solidFill>
                <a:latin typeface="8050"/>
              </a:rPr>
              <a:t>ФОРМИРУЮЩИЕ </a:t>
            </a:r>
            <a:r>
              <a:rPr lang="ru-RU" b="1" dirty="0">
                <a:solidFill>
                  <a:srgbClr val="2709BD"/>
                </a:solidFill>
                <a:latin typeface="8050"/>
              </a:rPr>
              <a:t>ЕДИНОЕ ОБРАЗОВАТЕЛЬНОЕ ПРОСТРАНСТВО </a:t>
            </a:r>
            <a:endParaRPr lang="ru-RU" b="1" dirty="0">
              <a:solidFill>
                <a:srgbClr val="2709B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263" y="1878194"/>
            <a:ext cx="8142514" cy="43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246" y="907534"/>
            <a:ext cx="3786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8573"/>
              </a:rPr>
              <a:t>Распределение по уровням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99745"/>
              </p:ext>
            </p:extLst>
          </p:nvPr>
        </p:nvGraphicFramePr>
        <p:xfrm>
          <a:off x="1717040" y="1674706"/>
          <a:ext cx="8564880" cy="295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564015678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42747424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864896448"/>
                    </a:ext>
                  </a:extLst>
                </a:gridCol>
              </a:tblGrid>
              <a:tr h="483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50426"/>
                  </a:ext>
                </a:extLst>
              </a:tr>
              <a:tr h="48302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уровням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11-17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646741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18-27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65907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28-32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3596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55520" y="524691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/>
              </a:rPr>
              <a:t>При нулевом значении хотя бы одного из «критических» показателей результат по данному направлению ОБНУЛЯЕТСЯ, уровень соответствия –НИЖЕ БАЗОВОГО.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44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863" y="710140"/>
            <a:ext cx="8598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tserrat" panose="00000500000000000000"/>
              </a:rPr>
              <a:t>КЛЮЧЕВОЕ УСЛОВИЕ </a:t>
            </a:r>
            <a:r>
              <a:rPr lang="ru-RU" sz="2400" b="1" dirty="0" smtClean="0">
                <a:solidFill>
                  <a:srgbClr val="000000"/>
                </a:solidFill>
                <a:latin typeface="Montserrat" panose="00000500000000000000"/>
              </a:rPr>
              <a:t>«ШКОЛЬНЫЙ КЛИМАТ»</a:t>
            </a:r>
            <a:endParaRPr lang="ru-RU" sz="2400" b="1" dirty="0">
              <a:solidFill>
                <a:srgbClr val="000000"/>
              </a:solidFill>
              <a:latin typeface="Montserrat" panose="0000050000000000000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182" y="1987624"/>
            <a:ext cx="8734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«Организация психолого-педагогического сопровождения»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endParaRPr lang="ru-RU" dirty="0" smtClean="0">
              <a:solidFill>
                <a:srgbClr val="000000"/>
              </a:solidFill>
              <a:latin typeface="857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«Формирование психологически благоприятного </a:t>
            </a:r>
            <a:r>
              <a:rPr lang="ru-RU" dirty="0" smtClean="0">
                <a:solidFill>
                  <a:srgbClr val="000000"/>
                </a:solidFill>
                <a:latin typeface="8573"/>
              </a:rPr>
              <a:t>школьного климата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endParaRPr lang="ru-RU" dirty="0">
              <a:solidFill>
                <a:srgbClr val="000000"/>
              </a:solidFill>
              <a:latin typeface="8573"/>
            </a:endParaRPr>
          </a:p>
        </p:txBody>
      </p:sp>
    </p:spTree>
    <p:extLst>
      <p:ext uri="{BB962C8B-B14F-4D97-AF65-F5344CB8AC3E}">
        <p14:creationId xmlns:p14="http://schemas.microsoft.com/office/powerpoint/2010/main" val="13401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6157" y="0"/>
            <a:ext cx="820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Организация психолого-педагогического сопровождения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13911"/>
              </p:ext>
            </p:extLst>
          </p:nvPr>
        </p:nvGraphicFramePr>
        <p:xfrm>
          <a:off x="217715" y="566848"/>
          <a:ext cx="11699964" cy="539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526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673751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863524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632363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573975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 общеобразовательной организации педагога-психолога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наличие педагога-психолога в качестве: </a:t>
                      </a:r>
                    </a:p>
                    <a:p>
                      <a:r>
                        <a:rPr lang="ru-RU" sz="10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-внешнего совместителя и/или </a:t>
                      </a:r>
                    </a:p>
                    <a:p>
                      <a:r>
                        <a:rPr lang="ru-RU" sz="10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-привлеченного в рамках сетевого взаимодействия и/или -штатного специалиста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 организации отдельного кабинета педагога-психолога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наличие 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наличие в организации отдельного кабинета педагога-психолога с автоматизированным рабочим местом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локальных актов по организации психолого-педагогического сопровождения участников образовательных отношений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наличие 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 штате общеобразовательной организации социального педагога, обеспечивающего оказание помощи целевым группам обучающихся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наличие 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 штате общеобразовательной организации учителя-дефектолога, обеспечивающего оказание помощи целевым группам обучающихся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наличие 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  <a:tr h="354311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 штате общеобразовательной организации учителя-логопеда, обеспечивающего оказание помощи целевым группам обучающихся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наличие 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115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6157" y="0"/>
            <a:ext cx="820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000" b="1" dirty="0"/>
              <a:t>Организация психолого-педагогического сопровождения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600795"/>
              </p:ext>
            </p:extLst>
          </p:nvPr>
        </p:nvGraphicFramePr>
        <p:xfrm>
          <a:off x="217715" y="566848"/>
          <a:ext cx="1169996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627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532584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532584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532584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532584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573975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 общеобразовательных организаций, принявших участие в социально-психологическом тестировании на выявление рисков употребления наркотических средств и психотропных веществ, в общей численности обучающихся общеобразовательных организаций, которые могли принять участие в данном тестировании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менее 70% 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от 70% до 79% обучающихся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от 80% до 89% обучающихся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90% и более обучающихся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7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0014" y="0"/>
            <a:ext cx="960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 «Формирование психологически благоприятного школьного климата»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02021"/>
              </p:ext>
            </p:extLst>
          </p:nvPr>
        </p:nvGraphicFramePr>
        <p:xfrm>
          <a:off x="172721" y="400111"/>
          <a:ext cx="11897101" cy="6500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744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859614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869401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395982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49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1399478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психолого-педагогической помощи целевым группам обучающихся (испытывающим трудности в обучении; находящимся в трудной жизненной ситуации; детям-сиротам и детям, оставшимся без попечения родителей; обучающимся с ОВЗ и (или) инвалидностью; одаренным детям)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не реализуется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реализуется в виде отдельных мероприятий и (или) индивидуальных консультаций отдельных участников образовательных отношений (обучающихся, родителей, педагогов)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реализуется психолого-педагогическая программа и (или) комплекс мероприятий для каждой из целевых групп обучающихся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670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психологически благоприятного школьного пространства для обучающихся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отсутствие специальных тематических зон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выделение и оснащение тематических пространств для обучающихся (зона общения, игровая зона, зона релаксации и иное)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962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 кабинете педагога-психолога оборудованных зон (помещений) для проведения индивидуальных и групповых консультаций, психологической разгрузки, коррекционно-развивающей работы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отсутствие специальных тематических зон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наличие специальных тематических зон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00" b="0" i="0" u="none" strike="noStrike" baseline="0" dirty="0" smtClean="0">
                        <a:solidFill>
                          <a:srgbClr val="001F5F"/>
                        </a:solidFill>
                        <a:latin typeface="Montserrat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685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психологически благоприятного школьного пространства для педагогов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отсутствие специальных тематических зон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выделение и оснащение тематического пространства (помещения) для отдыха и эмоционального восстановления педагогов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962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травли в образовательной среде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не реализуется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реализуется в виде отдельных мероприятий и (или) индивидуальных консультаций отдельных участников образовательных отношений (обучающихся, родителей, педагогов)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реализуется психолого-педагогическая программа и (или) комплекс мероприятий по профилактике травли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  <a:tr h="1257685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девиантного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поведения обучающихся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не реализуется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реализуется в виде отдельных мероприятий и (или) индивидуальных консультаций отдельных участников образовательных отношений (обучающихся, родителей, педагогов</a:t>
                      </a:r>
                      <a:endParaRPr lang="ru-RU" sz="1000" b="0" i="0" u="none" strike="noStrike" baseline="0" dirty="0" smtClean="0">
                        <a:solidFill>
                          <a:srgbClr val="1B3181"/>
                        </a:solidFill>
                        <a:latin typeface="Montserrat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реализуется психолого-педагогическая программа и (или) комплекс мероприятий по профилактике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девиантного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 поведения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115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246" y="907534"/>
            <a:ext cx="3786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8573"/>
              </a:rPr>
              <a:t>Распределение по уровням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2818"/>
              </p:ext>
            </p:extLst>
          </p:nvPr>
        </p:nvGraphicFramePr>
        <p:xfrm>
          <a:off x="1717040" y="1674706"/>
          <a:ext cx="8564880" cy="295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564015678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42747424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864896448"/>
                    </a:ext>
                  </a:extLst>
                </a:gridCol>
              </a:tblGrid>
              <a:tr h="483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50426"/>
                  </a:ext>
                </a:extLst>
              </a:tr>
              <a:tr h="48302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уровням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6-13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646741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14-16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65907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17-19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3596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55520" y="524691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/>
              </a:rPr>
              <a:t>При нулевом значении хотя бы одного из «критических» показателей результат по данному направлению ОБНУЛЯЕТСЯ, уровень соответствия –НИЖЕ БАЗОВОГО.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38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863" y="710140"/>
            <a:ext cx="8598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tserrat" panose="00000500000000000000"/>
              </a:rPr>
              <a:t>КЛЮЧЕВОЕ УСЛОВИЕ «ОБРАЗОВАТЕЛЬНАЯ СРЕДА</a:t>
            </a:r>
            <a:r>
              <a:rPr lang="ru-RU" sz="2400" b="1" dirty="0" smtClean="0">
                <a:solidFill>
                  <a:srgbClr val="000000"/>
                </a:solidFill>
                <a:latin typeface="Montserrat" panose="00000500000000000000"/>
              </a:rPr>
              <a:t>»</a:t>
            </a:r>
            <a:endParaRPr lang="ru-RU" sz="2400" b="1" dirty="0">
              <a:solidFill>
                <a:srgbClr val="000000"/>
              </a:solidFill>
              <a:latin typeface="Montserrat" panose="0000050000000000000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7149" y="2027817"/>
            <a:ext cx="8734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«ЦОС (поддержка всех активностей)»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«Организация </a:t>
            </a:r>
            <a:r>
              <a:rPr lang="ru-RU" dirty="0" err="1" smtClean="0">
                <a:solidFill>
                  <a:srgbClr val="000000"/>
                </a:solidFill>
                <a:latin typeface="8573"/>
              </a:rPr>
              <a:t>внутришкольного</a:t>
            </a:r>
            <a:r>
              <a:rPr lang="ru-RU" dirty="0" smtClean="0">
                <a:solidFill>
                  <a:srgbClr val="000000"/>
                </a:solidFill>
                <a:latin typeface="8573"/>
              </a:rPr>
              <a:t> пространства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»</a:t>
            </a:r>
          </a:p>
          <a:p>
            <a:endParaRPr lang="ru-RU" dirty="0" smtClean="0">
              <a:solidFill>
                <a:srgbClr val="000000"/>
              </a:solidFill>
              <a:latin typeface="857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«Реализация государственно-общественного управления» 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</p:txBody>
      </p:sp>
    </p:spTree>
    <p:extLst>
      <p:ext uri="{BB962C8B-B14F-4D97-AF65-F5344CB8AC3E}">
        <p14:creationId xmlns:p14="http://schemas.microsoft.com/office/powerpoint/2010/main" val="18958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6009" y="0"/>
            <a:ext cx="5540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</a:t>
            </a:r>
            <a:r>
              <a:rPr lang="ru-RU" sz="2000" b="1" dirty="0"/>
              <a:t>«ЦОС (поддержка всех активностей)»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57645"/>
              </p:ext>
            </p:extLst>
          </p:nvPr>
        </p:nvGraphicFramePr>
        <p:xfrm>
          <a:off x="182878" y="529993"/>
          <a:ext cx="11866879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345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680754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793966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904271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локальных актов (ЛА) образовательной организации, регламентирующих ограничения использования мобильных телефонов обучающимися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35683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Подключение образовательной организации к высокоскоростному интернету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безопасного доступа к информационно-коммуникационной сети Интернет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33651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федеральной государственной информационной системы «Моя школа», в том числе верифицированного цифрового образовательного контента  при реализации основных общеобразовательных программ в соответствии  с Методическими рекомендациями Федерального института цифровой трансформации в сфере образования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не используется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100% педагогических работников зарегистрированы на платформе ФГИС «Моя школа»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не менее 30% педагогических работников используют сервисы и подсистему «Библиотека ЦОК» ФГИС «Моя школа»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1B3181"/>
                          </a:solidFill>
                          <a:latin typeface="Montserrat" panose="00000500000000000000"/>
                        </a:rPr>
                        <a:t>не менее 95% педагогических работников используют сервисы и подсистему «Библиотека ЦОК» ФГИС «Моя школа»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Информационно-коммуникационная образовательная платформа «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Сферум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отсутствие регистрации образовательной организации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наличие регистрации образовательной организации на платформе   и созданной структуры образовательной организации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не менее 95% обучающихся и педагогов зарегистрированы на платформе «</a:t>
                      </a:r>
                      <a:r>
                        <a:rPr lang="ru-RU" sz="1100" b="0" i="0" u="none" strike="noStrike" kern="1200" baseline="0" dirty="0" err="1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Сферум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»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100% педагогических работников включены в сетевые профессиональные сообщества по обмену педагогическим опытом  и активно используют платформу «</a:t>
                      </a:r>
                      <a:r>
                        <a:rPr lang="ru-RU" sz="1100" b="0" i="0" u="none" strike="noStrike" kern="1200" baseline="0" dirty="0" err="1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Сферум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»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9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6591" y="461554"/>
            <a:ext cx="5529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 </a:t>
            </a:r>
            <a:r>
              <a:rPr lang="ru-RU" sz="2000" b="1" dirty="0" smtClean="0"/>
              <a:t>«</a:t>
            </a:r>
            <a:r>
              <a:rPr lang="ru-RU" sz="2000" b="1" dirty="0"/>
              <a:t>ЦОС (поддержка всех активностей)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37858"/>
              </p:ext>
            </p:extLst>
          </p:nvPr>
        </p:nvGraphicFramePr>
        <p:xfrm>
          <a:off x="221307" y="861664"/>
          <a:ext cx="11699967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455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792878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792878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792878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792878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82981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Оснащение образовательной организации IT-оборудованием в соответствии с Методическими рекомендациями по вопросам размещения оборудования, поставляемого в целях обеспечения образовательных организаций материально-технической базой для внедрения ЦОС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не соответствует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частично соответствует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соответствует в полной мере</a:t>
                      </a:r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100% IT-оборудования используется в образовательной деятельности в соответствии Методические рекомендации по вопросам использования в образовательном процессе оборудования, поставляемого в целях обеспечения образовательных организаций материально-технической базой для внедрения ЦОС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Эксплуатация информационной системы управления образовательной организацией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управление образовательной организацией осуществляется с использованием информационной системы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информационная система управления образовательной организацией интегрирована с региональными </a:t>
                      </a:r>
                    </a:p>
                    <a:p>
                      <a:r>
                        <a:rPr lang="ru-RU" sz="1100" b="0" i="0" u="none" strike="noStrike" baseline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информационными системами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1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6591" y="461554"/>
            <a:ext cx="6637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 «Организация </a:t>
            </a:r>
            <a:r>
              <a:rPr lang="ru-RU" sz="2000" b="1" dirty="0" err="1"/>
              <a:t>внутришкольного</a:t>
            </a:r>
            <a:r>
              <a:rPr lang="ru-RU" sz="2000" b="1" dirty="0"/>
              <a:t> пространства»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96203"/>
              </p:ext>
            </p:extLst>
          </p:nvPr>
        </p:nvGraphicFramePr>
        <p:xfrm>
          <a:off x="221307" y="861664"/>
          <a:ext cx="11699967" cy="432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455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792878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792878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374539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2211217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2865605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 образовательной организации пространства для учебных 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неучебных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занятий, творческих дел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отсутствие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наличие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соответствует в полной мере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100% IT-оборудования используется в образовательной деятельности в соответствии Методические рекомендации по вопросам использования в образовательном процессе оборудования, поставляемого в целях обеспечения образовательных организаций материально-технической базой для внедрения ЦОС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школьного библиотечного информационного центра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не функционирует школьный библиотечный информационный центр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создан и функционирует школьный библиотечный информационный центр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4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705" y="100483"/>
            <a:ext cx="9425354" cy="65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4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9" y="296091"/>
            <a:ext cx="8097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 «Реализация государственно-общественного </a:t>
            </a:r>
            <a:r>
              <a:rPr lang="ru-RU" sz="2000" b="1" dirty="0" smtClean="0"/>
              <a:t>управления»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81965"/>
              </p:ext>
            </p:extLst>
          </p:nvPr>
        </p:nvGraphicFramePr>
        <p:xfrm>
          <a:off x="221307" y="861664"/>
          <a:ext cx="11699967" cy="207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455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792878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1792878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374539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2211217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5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1707365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Сформированы коллегиальные органы управления в соответствии с Федеральным законом «Об образовании в Российской Федерации», предусмотренные уставом образовательной организации.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нет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baseline="0" dirty="0" smtClean="0">
                          <a:solidFill>
                            <a:srgbClr val="001F5F"/>
                          </a:solidFill>
                          <a:latin typeface="Montserrat" panose="00000500000000000000"/>
                        </a:rPr>
                        <a:t>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9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246" y="907534"/>
            <a:ext cx="3786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8573"/>
              </a:rPr>
              <a:t>Распределение по уровням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90704"/>
              </p:ext>
            </p:extLst>
          </p:nvPr>
        </p:nvGraphicFramePr>
        <p:xfrm>
          <a:off x="1717040" y="1674706"/>
          <a:ext cx="8564880" cy="295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564015678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42747424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2864896448"/>
                    </a:ext>
                  </a:extLst>
                </a:gridCol>
              </a:tblGrid>
              <a:tr h="483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50426"/>
                  </a:ext>
                </a:extLst>
              </a:tr>
              <a:tr h="48302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уровням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8-11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646741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12-14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65907"/>
                  </a:ext>
                </a:extLst>
              </a:tr>
              <a:tr h="483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15-17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3596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55520" y="524691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/>
              </a:rPr>
              <a:t>При нулевом значении хотя бы одного из «критических» показателей результат по данному направлению ОБНУЛЯЕТСЯ, уровень соответствия –НИЖЕ БАЗОВОГО.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09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4248" y="161500"/>
            <a:ext cx="460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/>
              </a:rPr>
              <a:t>Распределение по уровням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" y="823462"/>
            <a:ext cx="12126549" cy="57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65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64" y="381837"/>
            <a:ext cx="10280424" cy="62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53213"/>
              </p:ext>
            </p:extLst>
          </p:nvPr>
        </p:nvGraphicFramePr>
        <p:xfrm>
          <a:off x="231111" y="120581"/>
          <a:ext cx="11525460" cy="6623746"/>
        </p:xfrm>
        <a:graphic>
          <a:graphicData uri="http://schemas.openxmlformats.org/drawingml/2006/table">
            <a:tbl>
              <a:tblPr/>
              <a:tblGrid>
                <a:gridCol w="442128">
                  <a:extLst>
                    <a:ext uri="{9D8B030D-6E8A-4147-A177-3AD203B41FA5}">
                      <a16:colId xmlns:a16="http://schemas.microsoft.com/office/drawing/2014/main" val="3607541703"/>
                    </a:ext>
                  </a:extLst>
                </a:gridCol>
                <a:gridCol w="3727939">
                  <a:extLst>
                    <a:ext uri="{9D8B030D-6E8A-4147-A177-3AD203B41FA5}">
                      <a16:colId xmlns:a16="http://schemas.microsoft.com/office/drawing/2014/main" val="3456625429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1431541636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2985363037"/>
                    </a:ext>
                  </a:extLst>
                </a:gridCol>
                <a:gridCol w="1607980">
                  <a:extLst>
                    <a:ext uri="{9D8B030D-6E8A-4147-A177-3AD203B41FA5}">
                      <a16:colId xmlns:a16="http://schemas.microsoft.com/office/drawing/2014/main" val="4252616104"/>
                    </a:ext>
                  </a:extLst>
                </a:gridCol>
                <a:gridCol w="3928661">
                  <a:extLst>
                    <a:ext uri="{9D8B030D-6E8A-4147-A177-3AD203B41FA5}">
                      <a16:colId xmlns:a16="http://schemas.microsoft.com/office/drawing/2014/main" val="3530948788"/>
                    </a:ext>
                  </a:extLst>
                </a:gridCol>
              </a:tblGrid>
              <a:tr h="53256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Городской округ___________________________________________________________________________________________________________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ОО______________________________________________________________________________________________________________________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Должность _________________ФИО(полностью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)__________________________________________________________________________________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6" marR="4766" marT="476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302327"/>
                  </a:ext>
                </a:extLst>
              </a:tr>
              <a:tr h="55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параметр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достигнутое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баллов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ответственный за параметр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где размещена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информация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необходимые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управленческие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ешения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повышения баллов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290807"/>
                  </a:ext>
                </a:extLst>
              </a:tr>
              <a:tr h="22670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Образовательный процесс</a:t>
                      </a:r>
                    </a:p>
                  </a:txBody>
                  <a:tcPr marL="4766" marR="4766" marT="476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учебно-исследовательской и проектной деятельности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49685"/>
                  </a:ext>
                </a:extLst>
              </a:tr>
              <a:tr h="337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учебных планов одного или нескольких профилей обучения и (или) индивидуальных учебных планов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353946"/>
                  </a:ext>
                </a:extLst>
              </a:tr>
              <a:tr h="226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федеральных рабочих программ по учебным предметам (1-11 классы)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182504"/>
                  </a:ext>
                </a:extLst>
              </a:tr>
              <a:tr h="155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Углубленное изучение отдельных предметов 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290720"/>
                  </a:ext>
                </a:extLst>
              </a:tr>
              <a:tr h="226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Обеспеченность учебниками и учебными пособиями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147469"/>
                  </a:ext>
                </a:extLst>
              </a:tr>
              <a:tr h="241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Применение электронных образовательных ресурсов из федерального перечня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901962"/>
                  </a:ext>
                </a:extLst>
              </a:tr>
              <a:tr h="55813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Функционирование объективной внутренней системы оценки качества образования</a:t>
                      </a:r>
                    </a:p>
                  </a:txBody>
                  <a:tcPr marL="4766" marR="4766" marT="476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и соблюдение требований локального акта, регламентирующего формы, порядок, периодичность текущего контроля успеваемости и промежуточной аттестации обучающихся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99426"/>
                  </a:ext>
                </a:extLst>
              </a:tr>
              <a:tr h="447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и соблюдение требований локального акта, регламентирующего внутреннюю систему оценки качества образования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996248"/>
                  </a:ext>
                </a:extLst>
              </a:tr>
              <a:tr h="55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Планирование оценочных процедур с учетом графиков проведения федеральных и региональных оценочных процедур (сводный график оценочных процедур размещен на официальном сайте школы)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966702"/>
                  </a:ext>
                </a:extLst>
              </a:tr>
              <a:tr h="337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Образовательная организация не входит в перечень образовательных организаций с признаками необъективных результатов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58854"/>
                  </a:ext>
                </a:extLst>
              </a:tr>
              <a:tr h="55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Отсутствие выпускников 11-х классов, получивших медаль "За особые успехи в учении", которые набрали по 1 из предметов ЕГЭ менее 70 баллов (при реализации среднего общего образования)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041553"/>
                  </a:ext>
                </a:extLst>
              </a:tr>
              <a:tr h="55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Отсутствие выпускников 9 класса, не получивших аттестаты об основном общем образовании, в общей численности выпускников 9 класса (за предыдущий учебный год)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603130"/>
                  </a:ext>
                </a:extLst>
              </a:tr>
              <a:tr h="55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Отсутствие выпускников 11 класса, не получивших аттестаты о среднем общем образовании, в общей численности выпускников 11 класса (за предыдущий учебный год)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20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65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8834" y="53742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ontserrat" panose="00000500000000000000"/>
              </a:rPr>
              <a:t>МАГИСТРАЛЬНОЕ НАПРАВЛЕНИЕ «ЗНАНИЕ»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4720" y="1482527"/>
            <a:ext cx="8544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8573"/>
            </a:endParaRPr>
          </a:p>
          <a:p>
            <a:r>
              <a:rPr lang="ru-RU" dirty="0">
                <a:solidFill>
                  <a:srgbClr val="000000"/>
                </a:solidFill>
                <a:latin typeface="8573"/>
              </a:rPr>
              <a:t>Критерий «Образовательный процесс</a:t>
            </a:r>
            <a:r>
              <a:rPr lang="ru-RU" dirty="0" smtClean="0">
                <a:solidFill>
                  <a:srgbClr val="000000"/>
                </a:solidFill>
                <a:latin typeface="8573"/>
              </a:rPr>
              <a:t>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«Функционирование объективной внутренней системы оценки качества образования</a:t>
            </a:r>
            <a:r>
              <a:rPr lang="ru-RU" dirty="0" smtClean="0">
                <a:solidFill>
                  <a:srgbClr val="000000"/>
                </a:solidFill>
                <a:latin typeface="8573"/>
              </a:rPr>
              <a:t>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«Обеспечение удовлетворения образовательных интересов и потребностей обучающихся</a:t>
            </a:r>
            <a:r>
              <a:rPr lang="ru-RU" dirty="0" smtClean="0">
                <a:solidFill>
                  <a:srgbClr val="000000"/>
                </a:solidFill>
                <a:latin typeface="8573"/>
              </a:rPr>
              <a:t>»</a:t>
            </a:r>
          </a:p>
          <a:p>
            <a:endParaRPr lang="ru-RU" dirty="0">
              <a:solidFill>
                <a:srgbClr val="000000"/>
              </a:solidFill>
              <a:latin typeface="857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8573"/>
              </a:rPr>
              <a:t>Критерий </a:t>
            </a:r>
            <a:r>
              <a:rPr lang="ru-RU" dirty="0">
                <a:solidFill>
                  <a:srgbClr val="000000"/>
                </a:solidFill>
                <a:latin typeface="8573"/>
              </a:rPr>
              <a:t>«Обеспечение условий для организации образования обучающихся с ОВЗ, с инвалидностью»</a:t>
            </a:r>
          </a:p>
        </p:txBody>
      </p:sp>
    </p:spTree>
    <p:extLst>
      <p:ext uri="{BB962C8B-B14F-4D97-AF65-F5344CB8AC3E}">
        <p14:creationId xmlns:p14="http://schemas.microsoft.com/office/powerpoint/2010/main" val="9276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9606" y="0"/>
            <a:ext cx="523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</a:t>
            </a:r>
            <a:r>
              <a:rPr lang="ru-RU" sz="2400" b="1" dirty="0"/>
              <a:t> «Образовательный процесс»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85060"/>
              </p:ext>
            </p:extLst>
          </p:nvPr>
        </p:nvGraphicFramePr>
        <p:xfrm>
          <a:off x="152401" y="374690"/>
          <a:ext cx="11866878" cy="6645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499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2074628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551793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1919031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1804927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учебно-исследовательской и проектной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не участвуют в реализации проектной и/или исследовательской деятельности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участвуют в реализации проектной и/или исследовательской деятельности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918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учебных планов одного или нескольких профилей обучения и (или) индивидуальных учебных планов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реализуется профильное обучение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реализуется профильное обучение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не менее 2 профилей  или нескольких различных индивидуальных учебных плане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не менее 2 профилей  и нескольких различных индивидуальных учебных планов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федеральных рабочих программ по учебным предметам (1-11 классы)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реализуются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100% учителей используют программы учебных предметов, содержание и планируемые результаты которых не ниже соответствующих содержания и планируемых результатов федеральных рабочих программ учебных предметов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105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Углубленное изучение отдельных предметов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реализуется углубленное изучение отдельных предметов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углубленное изучение одного или более предметов реализуется не менее чем в одном классе одной из параллелей со 2 по 9 класс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углубленное изучение одного или более предметов реализуется не менее чем в одном классе в двух параллелях со 2 по 9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углубленное изучение одного или более предметов реализуется не менее чем в одном классе в трех и более параллелях со 2 по 9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2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Обеспеченность учебниками и учебными пособиями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не обеспечены учебниками в полном объеме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обеспечены учебниками в полном объеме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обучающиесяобеспеченыучебниками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 учебными пособиями в полном объеме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951305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электронных образовательных ресурсов из федерального перечня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предусмотрено	</a:t>
                      </a:r>
                    </a:p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предусмотрено	</a:t>
                      </a:r>
                    </a:p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55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1200" y="84574"/>
            <a:ext cx="1148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Критерий «Функционирование объективной внутренней </a:t>
            </a:r>
            <a:r>
              <a:rPr lang="ru-RU" sz="2000" b="1" dirty="0" smtClean="0"/>
              <a:t>системы оценки </a:t>
            </a:r>
            <a:r>
              <a:rPr lang="ru-RU" sz="2000" b="1" dirty="0"/>
              <a:t>качества </a:t>
            </a:r>
            <a:r>
              <a:rPr lang="ru-RU" sz="2000" b="1" dirty="0" smtClean="0"/>
              <a:t>образования»</a:t>
            </a:r>
            <a:r>
              <a:rPr lang="ru-RU" sz="2000" b="1" dirty="0"/>
              <a:t>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535434"/>
              </p:ext>
            </p:extLst>
          </p:nvPr>
        </p:nvGraphicFramePr>
        <p:xfrm>
          <a:off x="396238" y="567266"/>
          <a:ext cx="11620502" cy="629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682">
                  <a:extLst>
                    <a:ext uri="{9D8B030D-6E8A-4147-A177-3AD203B41FA5}">
                      <a16:colId xmlns:a16="http://schemas.microsoft.com/office/drawing/2014/main" val="808780091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1879863862"/>
                    </a:ext>
                  </a:extLst>
                </a:gridCol>
                <a:gridCol w="2522220">
                  <a:extLst>
                    <a:ext uri="{9D8B030D-6E8A-4147-A177-3AD203B41FA5}">
                      <a16:colId xmlns:a16="http://schemas.microsoft.com/office/drawing/2014/main" val="1576594646"/>
                    </a:ext>
                  </a:extLst>
                </a:gridCol>
                <a:gridCol w="2453640">
                  <a:extLst>
                    <a:ext uri="{9D8B030D-6E8A-4147-A177-3AD203B41FA5}">
                      <a16:colId xmlns:a16="http://schemas.microsoft.com/office/drawing/2014/main" val="302048164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370701018"/>
                    </a:ext>
                  </a:extLst>
                </a:gridCol>
              </a:tblGrid>
              <a:tr h="621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48029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и соблюдение требований локального акта, регламентирующего формы, порядок, периодичность текущего контроля успеваемости и промежуточной аттестации обучающихся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100% учителей и членов управленческой команды школы соблюдают требования локального акта, регламентирующего формы, порядок, периодичность текущего контроля успеваемости и промежуточной аттестации обучающихся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65543"/>
                  </a:ext>
                </a:extLst>
              </a:tr>
              <a:tr h="10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и соблюдение требований локального акта, регламентирующего внутреннюю систему оценки качества образования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100% учителей и членов управленческой команды школы соблюдают требования локального акта, регламентирующего внутреннюю систему оценки качества образования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353492"/>
                  </a:ext>
                </a:extLst>
              </a:tr>
              <a:tr h="82384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оценочных процедур с учетом графиков проведения федеральных и региональных (при наличии) оценочных процедур (сводный график оценочных процедур размещен на официальном сайте школы)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89766"/>
                  </a:ext>
                </a:extLst>
              </a:tr>
              <a:tr h="703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организация не входит в перечень образовательных организаций с признаками необъективных результатов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организация  входит в перечень образовательных организаций с признаками необъективных результатов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организация  не входит в перечень образовательных организаций с признаками необъективных результатов по итогам предыдущего учебного года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организация  не входит в перечень образовательных организаций с признаками необъективных результатов по итогам двух предыдущих  учебных годов</a:t>
                      </a:r>
                      <a:endParaRPr lang="ru-RU" sz="12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9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3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6585</TotalTime>
  <Words>5398</Words>
  <Application>Microsoft Office PowerPoint</Application>
  <PresentationFormat>Широкоэкранный</PresentationFormat>
  <Paragraphs>1018</Paragraphs>
  <Slides>53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4" baseType="lpstr">
      <vt:lpstr>8050</vt:lpstr>
      <vt:lpstr>8573</vt:lpstr>
      <vt:lpstr>Arial</vt:lpstr>
      <vt:lpstr>Calibri</vt:lpstr>
      <vt:lpstr>Calibri Light</vt:lpstr>
      <vt:lpstr>Montserrat</vt:lpstr>
      <vt:lpstr>Montserrat SemiBold</vt:lpstr>
      <vt:lpstr>Open Sans Light</vt:lpstr>
      <vt:lpstr>Ubuntu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Маркова Ирина Алексеевна</dc:creator>
  <cp:lastModifiedBy>Марина Анатольевна</cp:lastModifiedBy>
  <cp:revision>840</cp:revision>
  <cp:lastPrinted>2018-08-06T20:44:59Z</cp:lastPrinted>
  <dcterms:created xsi:type="dcterms:W3CDTF">2018-08-06T10:24:47Z</dcterms:created>
  <dcterms:modified xsi:type="dcterms:W3CDTF">2023-04-04T05:36:14Z</dcterms:modified>
</cp:coreProperties>
</file>